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8"/>
  </p:handoutMasterIdLst>
  <p:sldIdLst>
    <p:sldId id="256" r:id="rId2"/>
    <p:sldId id="259" r:id="rId3"/>
    <p:sldId id="312" r:id="rId4"/>
    <p:sldId id="294" r:id="rId5"/>
    <p:sldId id="295" r:id="rId6"/>
    <p:sldId id="296" r:id="rId7"/>
    <p:sldId id="314" r:id="rId8"/>
    <p:sldId id="318" r:id="rId9"/>
    <p:sldId id="316" r:id="rId10"/>
    <p:sldId id="317" r:id="rId11"/>
    <p:sldId id="313" r:id="rId12"/>
    <p:sldId id="323" r:id="rId13"/>
    <p:sldId id="315" r:id="rId14"/>
    <p:sldId id="324" r:id="rId15"/>
    <p:sldId id="325" r:id="rId16"/>
    <p:sldId id="311" r:id="rId17"/>
    <p:sldId id="334" r:id="rId18"/>
    <p:sldId id="335" r:id="rId19"/>
    <p:sldId id="321" r:id="rId20"/>
    <p:sldId id="322" r:id="rId21"/>
    <p:sldId id="278" r:id="rId22"/>
    <p:sldId id="319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20" r:id="rId32"/>
    <p:sldId id="336" r:id="rId33"/>
    <p:sldId id="337" r:id="rId34"/>
    <p:sldId id="338" r:id="rId35"/>
    <p:sldId id="339" r:id="rId36"/>
    <p:sldId id="340" r:id="rId37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9B"/>
    <a:srgbClr val="E1CD86"/>
    <a:srgbClr val="E6E6E6"/>
    <a:srgbClr val="CEB46D"/>
    <a:srgbClr val="C1A45F"/>
    <a:srgbClr val="6B2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8B6D-81EF-4D99-96ED-8F39F5B4E1AE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77B85-EF9C-44C2-8558-67D255C1B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8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E76698-166F-461B-A59E-BBB4E48C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9894892-ECAE-42C7-BCFC-BF557E0C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86C727-F8BE-4A8F-B712-C60F94D9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A4CCB9-B8AA-4711-B50A-275DC65A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C5DAEB-88EC-44E9-B0B2-5CFB43F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5A5632-4E67-4E27-9F9A-D6AA0AB3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077C6EF-62B2-44F4-90F5-0B4B8D27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6A1D50-1AA8-41B8-8625-45D66C47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DE3FDE3-5245-4038-881F-09F81A2C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E54986-1DEF-4663-84F6-EA2BAA40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33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56BA058-5B4E-4DD2-93F6-D9BF80FF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BB6DD4C-2A92-44C9-906C-04EB54A57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63F2565-8F0E-496C-B5FD-6BDCB00A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7D3D32A-382F-4EC8-8895-C5224407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E4AD41-7B8A-4073-9FC2-14199316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FB95C6-DFF8-45E2-83DD-780DF2E2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092916-C717-4D47-86DC-F3A2DC3EE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BF80FC-B68D-44F8-91DD-62C9AF0D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3A2E28-D592-4B7C-B77E-CE8C2407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9FC97A5-12F5-4E66-8241-000390CB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5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4DFC1E-940E-48AB-A371-1A4C9B5C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56725E4-F9EE-41CE-8C56-D1171C36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941D28-B29A-4267-BB67-B8C170A3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097E7B-937B-4502-BBAD-9A9745B6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B3AC72-926F-482F-983A-2C5CED1E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0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5A0A22-19A1-49DF-B314-2C501CD3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CC7152-4DE4-492D-AF54-74F94AE3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FB5D91B-0079-4AAD-A37F-5B8999EC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5BD703A-AE4A-49E5-AC2C-6210FE0A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DDEB8FE-23BD-4B32-B261-C9D4E791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DC8B72-CD39-4F48-94AD-2E4BB24F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5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4CE2B8-A462-4C77-B905-55B7CBF6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7CC6BA0-0A51-4357-B621-9194FF07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996DDB8-A22A-4C96-916B-A5AEB1B40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D6D44DE-D051-4502-B635-F705BCC1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8D4A6E9-9F08-426B-997B-98DFF1C1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BE88C02-B8C0-47C1-8F6A-55BAEF9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679C559-B935-43FC-AE17-7ACE519E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CD43337-2E6C-4A1F-98CD-2CEFC9E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81E936-E4D9-4E4D-ADE7-F39D1326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31F84FA-1D93-4F32-830B-B851D26D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BC7CA81-A9CE-4B2E-B2CD-379A209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07A4359-77A6-412C-A42C-3F51E78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0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E589994-EEB8-45D1-97F7-9D959A1E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4F9C240-494E-4180-9F23-7B686FB9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5619552-9072-4A5A-A343-9F851375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7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02EC73-6321-41CB-8917-DCCEF5FD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C611AF-5A31-49B6-BCD3-3F1CBE2B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C756F70-2B6D-445D-8F7E-FCC6583DF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C716149-F811-499B-87F6-072A0A8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312CBFB-AC00-4272-A305-4EF0B176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68DBE7A-67A4-49BA-AECA-CAC8A3B3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35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7E7B3B-4560-47AF-AB4B-5B1FBD1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1E632F6-5193-4315-9121-7FF26CCDC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51B014-1697-4FB7-A41D-E42CBB304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3F8EF33-288F-43F6-A476-45F7B5B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7B5659E-D2C4-42BB-B4AA-79F8CCD9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B7CA453-3F8E-48E9-B8C8-2E333CF6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9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52CDC0-B6AA-448A-8D9E-0AD0DAC6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240EACB-26D8-4C43-9155-84ACEAB1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3B0D4D-7C0B-4686-B7CC-D396F337D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B384-3352-4083-9335-8E7F8E6CB22B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A07E3E-6E61-47D5-9A17-976FCB73B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73D795-DA8B-4C42-A1CE-F934FF5D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xmlns="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232540" y="4874157"/>
            <a:ext cx="5026790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>
                <a:solidFill>
                  <a:srgbClr val="005D9B"/>
                </a:solidFill>
                <a:latin typeface="Trebuchet MS" panose="020B0603020202020204" pitchFamily="34" charset="0"/>
              </a:rPr>
              <a:t>пгт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. Октябрьское, </a:t>
            </a:r>
            <a:r>
              <a:rPr lang="en-US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29 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августа 2023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16213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3682" y="2916478"/>
            <a:ext cx="1624480" cy="1634907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805242" y="3237871"/>
            <a:ext cx="8921310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МУНИЦИПАЛЬНАЯ СИСТЕМА ОБРАЗОВАНИЯ: НОВЫЕ ВЫЗОВЫ, НОВЫЕ ТРЕБОВАНИЯ, </a:t>
            </a:r>
          </a:p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НОВАЯ 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9677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64" y="1094891"/>
            <a:ext cx="3522232" cy="4696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4" y="959425"/>
            <a:ext cx="3375941" cy="4696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1066" y="240221"/>
            <a:ext cx="3742167" cy="11483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151" y="2332320"/>
            <a:ext cx="2880581" cy="3458880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9846732" y="6316133"/>
            <a:ext cx="313268" cy="279400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3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82" y="478395"/>
            <a:ext cx="4979562" cy="2806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411" y="2580981"/>
            <a:ext cx="5736456" cy="3894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44" y="4301067"/>
            <a:ext cx="3657600" cy="1219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817" y="609600"/>
            <a:ext cx="2294209" cy="1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33" y="365125"/>
            <a:ext cx="11548534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Проекты: 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научно-популярный игры», 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«Кусто</a:t>
            </a: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, у нас 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проблемы»</a:t>
            </a:r>
            <a:endParaRPr lang="ru-RU" sz="3600" b="1" dirty="0">
              <a:solidFill>
                <a:srgbClr val="005D9B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sun3-11.userapi.com/impg/FoFa1C-K0GllxXCBMjSIEcBJhEIpQGUlZ1nmDQ/nA3RZVrP7PU.jpg?size=2560x1920&amp;quality=95&amp;sign=d2d0d3a88f6a421b69ec768e146427cb&amp;type=alb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56" y="1690688"/>
            <a:ext cx="3728258" cy="279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3-11.userapi.com/impg/YKIPl6IFdjwDeqVPqcMDykCVVr_e3yRGXgAGVw/oELe1I018kk.jpg?size=2560x1920&amp;quality=95&amp;sign=feac2fa1f04b32c8a6c1b02c58d44a2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049099"/>
            <a:ext cx="3017067" cy="226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3-13.userapi.com/impg/6NLA17zdFzhx8hHWPchmeDCgcGvITh4dQepPxw/vpZrMuPkfaU.jpg?size=1600x1200&amp;quality=95&amp;sign=4a7caf7099bf09e168f65b5668090af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3" y="1919095"/>
            <a:ext cx="5253107" cy="39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66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Подготовка микропрепаратов клеток</a:t>
            </a:r>
            <a:endParaRPr lang="ru-RU" sz="4000" dirty="0">
              <a:solidFill>
                <a:srgbClr val="005D9B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4761" y="1923576"/>
            <a:ext cx="2980131" cy="39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Содержимое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5" y="1810596"/>
            <a:ext cx="3107273" cy="414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65" y="1357298"/>
            <a:ext cx="3298589" cy="244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64" y="4071942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217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143" y="471034"/>
            <a:ext cx="5174190" cy="3029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559" y="3507785"/>
            <a:ext cx="3822041" cy="29551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667" y="3937348"/>
            <a:ext cx="3219317" cy="2525628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5393" y="285728"/>
            <a:ext cx="5930371" cy="32147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31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Тематическая образовательная смена «Естественные науки: биология и экология</a:t>
            </a:r>
            <a:r>
              <a:rPr lang="ru-RU" sz="31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»</a:t>
            </a:r>
            <a:br>
              <a:rPr lang="ru-RU" sz="31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</a:br>
            <a:r>
              <a:rPr lang="ru-RU" sz="31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/>
            </a:r>
            <a:br>
              <a:rPr lang="ru-RU" sz="31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</a:br>
            <a:r>
              <a:rPr lang="ru-RU" sz="3100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  <a:r>
              <a:rPr lang="ru-RU" sz="3100" i="1" dirty="0">
                <a:solidFill>
                  <a:srgbClr val="005D9B"/>
                </a:solidFill>
                <a:latin typeface="Trebuchet MS" panose="020B0603020202020204" pitchFamily="34" charset="0"/>
              </a:rPr>
              <a:t>г. Ханты-Мансийске на базе </a:t>
            </a:r>
            <a:r>
              <a:rPr lang="ru-RU" sz="3100" i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«Югорского </a:t>
            </a:r>
            <a:r>
              <a:rPr lang="ru-RU" sz="3100" i="1" dirty="0">
                <a:solidFill>
                  <a:srgbClr val="005D9B"/>
                </a:solidFill>
                <a:latin typeface="Trebuchet MS" panose="020B0603020202020204" pitchFamily="34" charset="0"/>
              </a:rPr>
              <a:t>государственного </a:t>
            </a:r>
            <a:r>
              <a:rPr lang="ru-RU" sz="3100" i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университета» </a:t>
            </a:r>
            <a:r>
              <a:rPr lang="ru-RU" sz="3100" i="1" dirty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/>
            </a:r>
            <a:br>
              <a:rPr lang="ru-RU" sz="3100" i="1" dirty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</a:br>
            <a:endParaRPr lang="ru-RU" sz="3100" i="1" dirty="0">
              <a:solidFill>
                <a:srgbClr val="005D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21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0725"/>
          <a:stretch/>
        </p:blipFill>
        <p:spPr>
          <a:xfrm>
            <a:off x="6117619" y="524933"/>
            <a:ext cx="5576317" cy="36914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71" y="2727324"/>
            <a:ext cx="5029200" cy="3368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1866" y="287992"/>
            <a:ext cx="2346140" cy="2817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129" y="4869161"/>
            <a:ext cx="3657152" cy="12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786797"/>
            <a:ext cx="2740822" cy="2720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548" y="412172"/>
            <a:ext cx="4117117" cy="3076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968" y="97597"/>
            <a:ext cx="2974032" cy="35714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83" y="3854029"/>
            <a:ext cx="3070916" cy="265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00" y="3816713"/>
            <a:ext cx="4137833" cy="2736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32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День открытых дверей в </a:t>
            </a:r>
            <a:b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</a:br>
            <a: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Центре «Точка роста»</a:t>
            </a:r>
          </a:p>
        </p:txBody>
      </p:sp>
      <p:pic>
        <p:nvPicPr>
          <p:cNvPr id="5" name="Picture 2" descr="C:\Users\1\AppData\Local\Temp\7zE4E0F0027\DSC_0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329" y="2924002"/>
            <a:ext cx="5227137" cy="3484757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H="1">
            <a:off x="10210800" y="1600201"/>
            <a:ext cx="10004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3011" name="Picture 3" descr="C:\Users\1\AppData\Local\Temp\7zE04D28B3F\DSC_06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8533" y="1990978"/>
            <a:ext cx="5323005" cy="354867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066" y="1600201"/>
            <a:ext cx="3226708" cy="10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93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1\AppData\Local\Temp\7zE04D65A2D\DSC_0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6253" y="361145"/>
            <a:ext cx="4595843" cy="3063895"/>
          </a:xfrm>
          <a:prstGeom prst="rect">
            <a:avLst/>
          </a:prstGeom>
          <a:noFill/>
        </p:spPr>
      </p:pic>
      <p:pic>
        <p:nvPicPr>
          <p:cNvPr id="5" name="Picture 2" descr="C:\Users\1\AppData\Local\Temp\7zE4E04AAC7\DSC_0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71117"/>
            <a:ext cx="4327417" cy="5307848"/>
          </a:xfrm>
          <a:prstGeom prst="rect">
            <a:avLst/>
          </a:prstGeom>
          <a:noFill/>
        </p:spPr>
      </p:pic>
      <p:pic>
        <p:nvPicPr>
          <p:cNvPr id="6" name="Picture 2" descr="C:\Users\1\AppData\Local\Temp\7zE4E0A2595\DSC_0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7198" y="3559977"/>
            <a:ext cx="2428891" cy="3222075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538" y="428604"/>
            <a:ext cx="248738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61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</a:rPr>
              <a:t>Результаты Всероссийской олимпиады школьников 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за </a:t>
            </a: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</a:rPr>
              <a:t>три года</a:t>
            </a:r>
            <a:r>
              <a:rPr lang="ru-RU" sz="3600" dirty="0">
                <a:solidFill>
                  <a:srgbClr val="005D9B"/>
                </a:solidFill>
                <a:latin typeface="Trebuchet MS" panose="020B0603020202020204" pitchFamily="34" charset="0"/>
              </a:rPr>
              <a:t/>
            </a:r>
            <a:br>
              <a:rPr lang="ru-RU" sz="3600" dirty="0">
                <a:solidFill>
                  <a:srgbClr val="005D9B"/>
                </a:solidFill>
                <a:latin typeface="Trebuchet MS" panose="020B0603020202020204" pitchFamily="34" charset="0"/>
              </a:rPr>
            </a:br>
            <a:endParaRPr lang="ru-RU" sz="36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3248066"/>
              </p:ext>
            </p:extLst>
          </p:nvPr>
        </p:nvGraphicFramePr>
        <p:xfrm>
          <a:off x="457201" y="1557867"/>
          <a:ext cx="11192932" cy="472439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013964">
                  <a:extLst>
                    <a:ext uri="{9D8B030D-6E8A-4147-A177-3AD203B41FA5}">
                      <a16:colId xmlns:a16="http://schemas.microsoft.com/office/drawing/2014/main" xmlns="" val="1681415826"/>
                    </a:ext>
                  </a:extLst>
                </a:gridCol>
                <a:gridCol w="1661960">
                  <a:extLst>
                    <a:ext uri="{9D8B030D-6E8A-4147-A177-3AD203B41FA5}">
                      <a16:colId xmlns:a16="http://schemas.microsoft.com/office/drawing/2014/main" xmlns="" val="2852038169"/>
                    </a:ext>
                  </a:extLst>
                </a:gridCol>
                <a:gridCol w="1661960">
                  <a:extLst>
                    <a:ext uri="{9D8B030D-6E8A-4147-A177-3AD203B41FA5}">
                      <a16:colId xmlns:a16="http://schemas.microsoft.com/office/drawing/2014/main" xmlns="" val="462361170"/>
                    </a:ext>
                  </a:extLst>
                </a:gridCol>
                <a:gridCol w="1463762">
                  <a:extLst>
                    <a:ext uri="{9D8B030D-6E8A-4147-A177-3AD203B41FA5}">
                      <a16:colId xmlns:a16="http://schemas.microsoft.com/office/drawing/2014/main" xmlns="" val="1901733098"/>
                    </a:ext>
                  </a:extLst>
                </a:gridCol>
                <a:gridCol w="1463762">
                  <a:extLst>
                    <a:ext uri="{9D8B030D-6E8A-4147-A177-3AD203B41FA5}">
                      <a16:colId xmlns:a16="http://schemas.microsoft.com/office/drawing/2014/main" xmlns="" val="1958810381"/>
                    </a:ext>
                  </a:extLst>
                </a:gridCol>
                <a:gridCol w="1463762">
                  <a:extLst>
                    <a:ext uri="{9D8B030D-6E8A-4147-A177-3AD203B41FA5}">
                      <a16:colId xmlns:a16="http://schemas.microsoft.com/office/drawing/2014/main" xmlns="" val="1428751959"/>
                    </a:ext>
                  </a:extLst>
                </a:gridCol>
                <a:gridCol w="1463762">
                  <a:extLst>
                    <a:ext uri="{9D8B030D-6E8A-4147-A177-3AD203B41FA5}">
                      <a16:colId xmlns:a16="http://schemas.microsoft.com/office/drawing/2014/main" xmlns="" val="592055249"/>
                    </a:ext>
                  </a:extLst>
                </a:gridCol>
              </a:tblGrid>
              <a:tr h="6630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Учебный год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Школьный этап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Муниципальный этап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6471928"/>
                  </a:ext>
                </a:extLst>
              </a:tr>
              <a:tr h="20720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Кол-во участников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Кол-во победителей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Кол-во призеров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Кол-во участников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Кол-во победителей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Кол-во призеров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8260696"/>
                  </a:ext>
                </a:extLst>
              </a:tr>
              <a:tr h="663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2020-2021 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370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87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99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75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9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06015265"/>
                  </a:ext>
                </a:extLst>
              </a:tr>
              <a:tr h="663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2021-2022 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rebuchet MS" panose="020B0603020202020204" pitchFamily="34" charset="0"/>
                        </a:rPr>
                        <a:t>38</a:t>
                      </a: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8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rebuchet MS" panose="020B0603020202020204" pitchFamily="34" charset="0"/>
                        </a:rPr>
                        <a:t>70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rebuchet MS" panose="020B0603020202020204" pitchFamily="34" charset="0"/>
                        </a:rPr>
                        <a:t>78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rebuchet MS" panose="020B0603020202020204" pitchFamily="34" charset="0"/>
                        </a:rPr>
                        <a:t>76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rebuchet MS" panose="020B0603020202020204" pitchFamily="34" charset="0"/>
                        </a:rPr>
                        <a:t>13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rebuchet MS" panose="020B0603020202020204" pitchFamily="34" charset="0"/>
                        </a:rPr>
                        <a:t>15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23182837"/>
                  </a:ext>
                </a:extLst>
              </a:tr>
              <a:tr h="663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2022-2023 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618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91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123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rebuchet MS" panose="020B0603020202020204" pitchFamily="34" charset="0"/>
                        </a:rPr>
                        <a:t>106</a:t>
                      </a:r>
                      <a:endParaRPr lang="ru-RU" sz="18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16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18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51545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440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xmlns="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6423" y="-32006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063148" y="5201195"/>
            <a:ext cx="7832144" cy="771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>
                <a:solidFill>
                  <a:srgbClr val="005D9B"/>
                </a:solidFill>
                <a:latin typeface="Trebuchet MS" panose="020B0603020202020204" pitchFamily="34" charset="0"/>
              </a:rPr>
              <a:t>Рыбакова Татьяна Владимировна</a:t>
            </a:r>
            <a:r>
              <a:rPr lang="ru-RU" dirty="0">
                <a:solidFill>
                  <a:srgbClr val="005D9B"/>
                </a:solidFill>
                <a:latin typeface="Trebuchet MS" panose="020B0603020202020204" pitchFamily="34" charset="0"/>
              </a:rPr>
              <a:t>, </a:t>
            </a:r>
          </a:p>
          <a:p>
            <a:pPr algn="r"/>
            <a:r>
              <a:rPr lang="ru-RU" dirty="0">
                <a:solidFill>
                  <a:srgbClr val="005D9B"/>
                </a:solidFill>
                <a:latin typeface="Trebuchet MS" panose="020B0603020202020204" pitchFamily="34" charset="0"/>
              </a:rPr>
              <a:t>заместитель директора по </a:t>
            </a:r>
          </a:p>
          <a:p>
            <a:pPr algn="r"/>
            <a:r>
              <a:rPr lang="ru-RU" dirty="0">
                <a:solidFill>
                  <a:srgbClr val="005D9B"/>
                </a:solidFill>
                <a:latin typeface="Trebuchet MS" panose="020B0603020202020204" pitchFamily="34" charset="0"/>
              </a:rPr>
              <a:t>учебно-воспитательной работе </a:t>
            </a:r>
          </a:p>
          <a:p>
            <a:pPr algn="r"/>
            <a:r>
              <a:rPr lang="ru-RU" dirty="0">
                <a:solidFill>
                  <a:srgbClr val="005D9B"/>
                </a:solidFill>
                <a:latin typeface="Trebuchet MS" panose="020B0603020202020204" pitchFamily="34" charset="0"/>
              </a:rPr>
              <a:t>МБОУ «</a:t>
            </a:r>
            <a:r>
              <a:rPr lang="ru-RU" dirty="0" err="1">
                <a:solidFill>
                  <a:srgbClr val="005D9B"/>
                </a:solidFill>
                <a:latin typeface="Trebuchet MS" panose="020B0603020202020204" pitchFamily="34" charset="0"/>
              </a:rPr>
              <a:t>Талинская</a:t>
            </a:r>
            <a:r>
              <a:rPr lang="ru-RU" dirty="0">
                <a:solidFill>
                  <a:srgbClr val="005D9B"/>
                </a:solidFill>
                <a:latin typeface="Trebuchet MS" panose="020B0603020202020204" pitchFamily="34" charset="0"/>
              </a:rPr>
              <a:t> СОШ»</a:t>
            </a: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" y="24125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28769" y="2684569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4913" y="1718713"/>
            <a:ext cx="992265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4531540" y="2826870"/>
            <a:ext cx="7428487" cy="20840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Центр </a:t>
            </a:r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образования «Точка   роста» - современный ресурс для развития потенциала одаренных, успешных </a:t>
            </a:r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обучающихся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36" y="1730466"/>
            <a:ext cx="8314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891" y="1675228"/>
            <a:ext cx="985556" cy="936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33" y="2934117"/>
            <a:ext cx="1691143" cy="169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</a:rPr>
              <a:t>Участники регионального этапа Всероссийской олимпиады школьников</a:t>
            </a:r>
            <a:r>
              <a:rPr lang="ru-RU" dirty="0">
                <a:solidFill>
                  <a:srgbClr val="005D9B"/>
                </a:solidFill>
                <a:latin typeface="Trebuchet MS" panose="020B0603020202020204" pitchFamily="34" charset="0"/>
              </a:rPr>
              <a:t/>
            </a:r>
            <a:br>
              <a:rPr lang="ru-RU" dirty="0">
                <a:solidFill>
                  <a:srgbClr val="005D9B"/>
                </a:solidFill>
                <a:latin typeface="Trebuchet MS" panose="020B0603020202020204" pitchFamily="34" charset="0"/>
              </a:rPr>
            </a:br>
            <a:endParaRPr lang="ru-RU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075693"/>
              </p:ext>
            </p:extLst>
          </p:nvPr>
        </p:nvGraphicFramePr>
        <p:xfrm>
          <a:off x="643467" y="1690688"/>
          <a:ext cx="11023599" cy="4693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2685">
                  <a:extLst>
                    <a:ext uri="{9D8B030D-6E8A-4147-A177-3AD203B41FA5}">
                      <a16:colId xmlns:a16="http://schemas.microsoft.com/office/drawing/2014/main" xmlns="" val="516055108"/>
                    </a:ext>
                  </a:extLst>
                </a:gridCol>
                <a:gridCol w="3246076">
                  <a:extLst>
                    <a:ext uri="{9D8B030D-6E8A-4147-A177-3AD203B41FA5}">
                      <a16:colId xmlns:a16="http://schemas.microsoft.com/office/drawing/2014/main" xmlns="" val="199293693"/>
                    </a:ext>
                  </a:extLst>
                </a:gridCol>
                <a:gridCol w="3544838">
                  <a:extLst>
                    <a:ext uri="{9D8B030D-6E8A-4147-A177-3AD203B41FA5}">
                      <a16:colId xmlns:a16="http://schemas.microsoft.com/office/drawing/2014/main" xmlns="" val="3345852790"/>
                    </a:ext>
                  </a:extLst>
                </a:gridCol>
              </a:tblGrid>
              <a:tr h="1585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rebuchet MS" panose="020B0603020202020204" pitchFamily="34" charset="0"/>
                        </a:rPr>
                        <a:t>Учебный год</a:t>
                      </a:r>
                      <a:endParaRPr lang="ru-RU" sz="2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rebuchet MS" panose="020B0603020202020204" pitchFamily="34" charset="0"/>
                        </a:rPr>
                        <a:t>Количество участников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ru-RU" sz="2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rebuchet MS" panose="020B0603020202020204" pitchFamily="34" charset="0"/>
                        </a:rPr>
                        <a:t>Результат</a:t>
                      </a:r>
                      <a:endParaRPr lang="ru-RU" sz="24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00460356"/>
                  </a:ext>
                </a:extLst>
              </a:tr>
              <a:tr h="507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rebuchet MS" panose="020B0603020202020204" pitchFamily="34" charset="0"/>
                        </a:rPr>
                        <a:t>2019-2020</a:t>
                      </a:r>
                      <a:endParaRPr lang="ru-RU" sz="24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endParaRPr lang="ru-RU" sz="2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rebuchet MS" panose="020B0603020202020204" pitchFamily="34" charset="0"/>
                        </a:rPr>
                        <a:t>Участие</a:t>
                      </a:r>
                      <a:endParaRPr lang="ru-RU" sz="24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61587750"/>
                  </a:ext>
                </a:extLst>
              </a:tr>
              <a:tr h="507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rebuchet MS" panose="020B0603020202020204" pitchFamily="34" charset="0"/>
                        </a:rPr>
                        <a:t>2020-2021</a:t>
                      </a:r>
                      <a:endParaRPr lang="ru-RU" sz="24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ru-RU" sz="2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rebuchet MS" panose="020B0603020202020204" pitchFamily="34" charset="0"/>
                        </a:rPr>
                        <a:t>Участие</a:t>
                      </a:r>
                      <a:endParaRPr lang="ru-RU" sz="2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00665590"/>
                  </a:ext>
                </a:extLst>
              </a:tr>
              <a:tr h="507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rebuchet MS" panose="020B0603020202020204" pitchFamily="34" charset="0"/>
                        </a:rPr>
                        <a:t>2021-2022</a:t>
                      </a:r>
                      <a:endParaRPr lang="ru-RU" sz="24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rebuchet MS" panose="020B0603020202020204" pitchFamily="34" charset="0"/>
                        </a:rPr>
                        <a:t>11</a:t>
                      </a:r>
                      <a:endParaRPr lang="ru-RU" sz="24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rebuchet MS" panose="020B0603020202020204" pitchFamily="34" charset="0"/>
                        </a:rPr>
                        <a:t>Участие</a:t>
                      </a:r>
                      <a:endParaRPr lang="ru-RU" sz="2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95637252"/>
                  </a:ext>
                </a:extLst>
              </a:tr>
              <a:tr h="1585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rebuchet MS" panose="020B0603020202020204" pitchFamily="34" charset="0"/>
                        </a:rPr>
                        <a:t>2022-2023</a:t>
                      </a:r>
                      <a:endParaRPr lang="ru-RU" sz="24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rebuchet MS" panose="020B0603020202020204" pitchFamily="34" charset="0"/>
                        </a:rPr>
                        <a:t>15</a:t>
                      </a:r>
                      <a:endParaRPr lang="ru-RU" sz="24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rebuchet MS" panose="020B0603020202020204" pitchFamily="34" charset="0"/>
                        </a:rPr>
                        <a:t>Участие;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latin typeface="Trebuchet MS" panose="020B0603020202020204" pitchFamily="34" charset="0"/>
                        </a:rPr>
                        <a:t>Шеманчук</a:t>
                      </a:r>
                      <a:r>
                        <a:rPr lang="ru-RU" sz="2400" dirty="0">
                          <a:effectLst/>
                          <a:latin typeface="Trebuchet MS" panose="020B0603020202020204" pitchFamily="34" charset="0"/>
                        </a:rPr>
                        <a:t> Дарья география призер</a:t>
                      </a:r>
                      <a:endParaRPr lang="ru-RU" sz="2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20170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373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727200" y="651732"/>
            <a:ext cx="72513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Достижения учащихся и педагогов</a:t>
            </a:r>
            <a:endParaRPr lang="ru-RU" sz="24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8012" y="4448143"/>
            <a:ext cx="20925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  <a:latin typeface="Trebuchet MS" panose="020B0603020202020204" pitchFamily="34" charset="0"/>
              </a:rPr>
              <a:t>Котов Даниил– призер муниципального этапа Всероссийской выставки научно-технического творчества «Юные техники-будущее инновационной России»</a:t>
            </a:r>
            <a:endParaRPr lang="ru-RU" sz="1400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1584" y="4072438"/>
            <a:ext cx="28291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/>
                </a:solidFill>
              </a:rPr>
              <a:t>Шеманчук Дарья - победитель </a:t>
            </a:r>
            <a:r>
              <a:rPr lang="ru-RU" sz="1400" b="1" dirty="0">
                <a:solidFill>
                  <a:schemeClr val="accent1"/>
                </a:solidFill>
              </a:rPr>
              <a:t>конкурсного отбора обучающихся Ханты-Мансийского автономного округа - Югры для участия в образовательной стажировке на базе Образовательного центра «Сириус</a:t>
            </a:r>
            <a:r>
              <a:rPr lang="ru-RU" sz="1400" b="1" dirty="0" smtClean="0">
                <a:solidFill>
                  <a:schemeClr val="accent1"/>
                </a:solidFill>
              </a:rPr>
              <a:t>» </a:t>
            </a:r>
            <a:endParaRPr lang="ru-RU" sz="1400" b="1" dirty="0">
              <a:solidFill>
                <a:schemeClr val="accent1"/>
              </a:solidFill>
            </a:endParaRPr>
          </a:p>
        </p:txBody>
      </p:sp>
      <p:pic>
        <p:nvPicPr>
          <p:cNvPr id="1028" name="Picture 4" descr="http://oktvesti.ru/media/resized/t4r_BKvDi_gctI4N_vAsnBxDzPadIWUzd-SSBr7gAzQ/rs:fit:800:600/aHR0cDovL29rdHZl/c3RpLnJ1L21lZGlh/L3Byb2plY3Rfc21p/XzkwL2Y4L2Q0Lzc1/L2I5LzFkLzRlL3Nj/cmVlbnNob3QtMjAy/My0wNC0yMS1hdC0w/Ny0wNi01Ny11Y2hl/bml0c2EtdGFsaW5z/a29qLXNoa29seWkt/di1zb3N0YXZlLWRl/bGVnYXRzaWktb2ty/dWdhLXByaW1ldC11/Y2hhc3RpZS12LXRl/aG5vZm9ydW1lLW90/LXZpbnRhLS0tMjAy/My12LXNvY2hpLnBu/Z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t="5427" r="2268"/>
          <a:stretch/>
        </p:blipFill>
        <p:spPr bwMode="auto">
          <a:xfrm>
            <a:off x="2489265" y="2269968"/>
            <a:ext cx="2827353" cy="1604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Прямоугольник 13"/>
          <p:cNvSpPr/>
          <p:nvPr/>
        </p:nvSpPr>
        <p:spPr>
          <a:xfrm>
            <a:off x="5332330" y="4541695"/>
            <a:ext cx="212839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accent1"/>
                </a:solidFill>
                <a:latin typeface="Trebuchet MS" panose="020B0603020202020204" pitchFamily="34" charset="0"/>
              </a:rPr>
              <a:t>Копытков</a:t>
            </a:r>
            <a:r>
              <a:rPr lang="ru-RU" sz="1400" b="1" dirty="0" smtClean="0">
                <a:solidFill>
                  <a:schemeClr val="accent1"/>
                </a:solidFill>
                <a:latin typeface="Trebuchet MS" panose="020B0603020202020204" pitchFamily="34" charset="0"/>
              </a:rPr>
              <a:t> Артем– </a:t>
            </a:r>
            <a:r>
              <a:rPr lang="ru-RU" sz="1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призер муниципального этапа Всероссийской выставки научно-технического творчества «Юные техники-будущее инновационной России»</a:t>
            </a:r>
          </a:p>
          <a:p>
            <a:pPr algn="ctr"/>
            <a:endParaRPr lang="ru-RU" sz="1400" dirty="0">
              <a:solidFill>
                <a:schemeClr val="accent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18" y="1848867"/>
            <a:ext cx="1928313" cy="2692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://oktregion.ru/upload/iblock/7d8/o26otkjw5ci8o31n9qadgbgirq0e3ny7/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844" y="2932981"/>
            <a:ext cx="2235911" cy="2235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Прямоугольник 16"/>
          <p:cNvSpPr/>
          <p:nvPr/>
        </p:nvSpPr>
        <p:spPr>
          <a:xfrm>
            <a:off x="7564451" y="4775566"/>
            <a:ext cx="21283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</a:rPr>
              <a:t>Школьное лесничество «Родник</a:t>
            </a:r>
            <a:r>
              <a:rPr lang="ru-RU" sz="1400" b="1" dirty="0" smtClean="0">
                <a:solidFill>
                  <a:schemeClr val="accent1"/>
                </a:solidFill>
              </a:rPr>
              <a:t>» -</a:t>
            </a:r>
            <a:r>
              <a:rPr lang="ru-RU" sz="1400" b="1" dirty="0">
                <a:solidFill>
                  <a:schemeClr val="accent1"/>
                </a:solidFill>
              </a:rPr>
              <a:t>п</a:t>
            </a:r>
            <a:r>
              <a:rPr lang="ru-RU" sz="1400" b="1" dirty="0" smtClean="0">
                <a:solidFill>
                  <a:schemeClr val="accent1"/>
                </a:solidFill>
              </a:rPr>
              <a:t>обедители </a:t>
            </a:r>
            <a:r>
              <a:rPr lang="ru-RU" sz="1400" b="1" dirty="0">
                <a:solidFill>
                  <a:schemeClr val="accent1"/>
                </a:solidFill>
              </a:rPr>
              <a:t>XX слета школьных лесничеств «Сохраним цветущий мир Югры»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830796" y="5360341"/>
            <a:ext cx="21283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</a:rPr>
              <a:t>Лучшее школьное лесничество </a:t>
            </a:r>
            <a:r>
              <a:rPr lang="ru-RU" sz="1400" b="1" dirty="0" smtClean="0">
                <a:solidFill>
                  <a:schemeClr val="accent1"/>
                </a:solidFill>
              </a:rPr>
              <a:t>Югры -детское </a:t>
            </a:r>
            <a:r>
              <a:rPr lang="ru-RU" sz="1400" b="1" dirty="0">
                <a:solidFill>
                  <a:schemeClr val="accent1"/>
                </a:solidFill>
              </a:rPr>
              <a:t>объединение «Школьное лесничество «</a:t>
            </a:r>
            <a:r>
              <a:rPr lang="ru-RU" sz="1400" b="1" dirty="0" err="1" smtClean="0">
                <a:solidFill>
                  <a:schemeClr val="accent1"/>
                </a:solidFill>
              </a:rPr>
              <a:t>Экос</a:t>
            </a:r>
            <a:r>
              <a:rPr lang="ru-RU" sz="1400" b="1" dirty="0" smtClean="0">
                <a:solidFill>
                  <a:schemeClr val="accent1"/>
                </a:solidFill>
              </a:rPr>
              <a:t>»</a:t>
            </a:r>
            <a:endParaRPr lang="ru-RU" sz="1400" b="1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8" y="1388468"/>
            <a:ext cx="772782" cy="7743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907" y="1711425"/>
            <a:ext cx="1954654" cy="269282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79322" y="1807674"/>
            <a:ext cx="1680803" cy="25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Конкурс </a:t>
            </a:r>
            <a:r>
              <a:rPr lang="ru-RU" sz="4000" b="1" dirty="0" err="1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эко-комиксов</a:t>
            </a:r>
            <a: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 «Правила поведения  на природе»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813" y="1690688"/>
            <a:ext cx="364333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141" y="2928935"/>
            <a:ext cx="4499479" cy="15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14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Летняя профильная физико-математическая школа - 2022</a:t>
            </a:r>
          </a:p>
        </p:txBody>
      </p:sp>
      <p:pic>
        <p:nvPicPr>
          <p:cNvPr id="4" name="Содержимое 3" descr="п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127" y="1854201"/>
            <a:ext cx="6575746" cy="4525963"/>
          </a:xfrm>
        </p:spPr>
      </p:pic>
    </p:spTree>
    <p:extLst>
      <p:ext uri="{BB962C8B-B14F-4D97-AF65-F5344CB8AC3E}">
        <p14:creationId xmlns:p14="http://schemas.microsoft.com/office/powerpoint/2010/main" val="2470845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Образовательный центр «Сириус»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10400" y="1643051"/>
            <a:ext cx="4826000" cy="448311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/>
              <a:t>    </a:t>
            </a:r>
            <a:r>
              <a:rPr lang="ru-RU" b="1" dirty="0" err="1" smtClean="0">
                <a:solidFill>
                  <a:srgbClr val="005D9B"/>
                </a:solidFill>
                <a:latin typeface="Trebuchet MS" panose="020B0603020202020204" pitchFamily="34" charset="0"/>
              </a:rPr>
              <a:t>Шеманчук</a:t>
            </a:r>
            <a:r>
              <a:rPr lang="ru-RU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 Дарья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победитель </a:t>
            </a:r>
          </a:p>
          <a:p>
            <a:pPr algn="ctr">
              <a:buNone/>
            </a:pPr>
            <a:endParaRPr lang="ru-RU" b="1" dirty="0" smtClean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конкурсного отбора обучающихся Ханты-Мансийского автономного округа для образовательной стажировки на базе образовательного центра «Сириус»</a:t>
            </a:r>
            <a:endParaRPr lang="ru-RU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Рисунок 3" descr="сириус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70639"/>
            <a:ext cx="5969000" cy="43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75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67" y="404664"/>
            <a:ext cx="114300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Участие в муниципальном конкурсе «Экологические листовки»</a:t>
            </a:r>
            <a:endParaRPr lang="ru-RU" sz="4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877" y="1844825"/>
            <a:ext cx="6104247" cy="4525963"/>
          </a:xfrm>
        </p:spPr>
      </p:pic>
    </p:spTree>
    <p:extLst>
      <p:ext uri="{BB962C8B-B14F-4D97-AF65-F5344CB8AC3E}">
        <p14:creationId xmlns:p14="http://schemas.microsoft.com/office/powerpoint/2010/main" val="3730711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405533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Участие в муниципальном конкурсе «Экологические листовки»</a:t>
            </a:r>
            <a:endParaRPr lang="ru-RU" sz="4000" dirty="0">
              <a:solidFill>
                <a:srgbClr val="005D9B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02" y="1690688"/>
            <a:ext cx="3672408" cy="48965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267" y="4437112"/>
            <a:ext cx="3492685" cy="1164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1" y="2132857"/>
            <a:ext cx="2045444" cy="1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68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69191" y="2793468"/>
            <a:ext cx="3124995" cy="3805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13" y="1785927"/>
            <a:ext cx="3240360" cy="4005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4800" y="1785927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«Башенный кран», </a:t>
            </a:r>
            <a:r>
              <a:rPr lang="ru-RU" sz="2000" dirty="0" err="1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Копытков</a:t>
            </a:r>
            <a:r>
              <a:rPr lang="ru-RU" sz="2000" dirty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Артем, 3 класс</a:t>
            </a:r>
            <a:r>
              <a:rPr lang="ru-RU" sz="2400" dirty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005D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929332"/>
            <a:ext cx="399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«Разводной мост», </a:t>
            </a:r>
          </a:p>
          <a:p>
            <a:pPr algn="ctr"/>
            <a:r>
              <a:rPr lang="ru-RU" sz="2000" b="1" dirty="0" err="1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Копытков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Артем, 3 класс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4979" y="1956213"/>
            <a:ext cx="2930880" cy="43599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428604"/>
            <a:ext cx="1158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Муниципальный конкурс «Юные техники- будущее инновационной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15123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92" y="592209"/>
            <a:ext cx="6203764" cy="3552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26400" y="863600"/>
            <a:ext cx="3031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«Самолет» Котов Даниил, </a:t>
            </a:r>
            <a:r>
              <a:rPr lang="ru-RU" sz="2000" dirty="0" smtClean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5 </a:t>
            </a:r>
            <a:r>
              <a:rPr lang="ru-RU" sz="2000" dirty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класс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794" y="1816193"/>
            <a:ext cx="3831369" cy="46577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697" y="4386011"/>
            <a:ext cx="3520035" cy="11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1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533" y="353486"/>
            <a:ext cx="11463867" cy="22182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III Всероссийский онлайн конкурс выставка робототехнического творчества детей и молодежи «</a:t>
            </a:r>
            <a:r>
              <a:rPr lang="ru-RU" sz="3600" b="1" dirty="0" err="1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RoboФорум</a:t>
            </a: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148" y="2493940"/>
            <a:ext cx="3117630" cy="3909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16" y="2571744"/>
            <a:ext cx="3394983" cy="385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57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3467" y="365125"/>
            <a:ext cx="4784382" cy="630660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</a:rPr>
              <a:t>Если дети - национальное достояние любой страны, то одарённые дети - </a:t>
            </a:r>
            <a:r>
              <a:rPr lang="ru-RU" sz="3600" dirty="0">
                <a:solidFill>
                  <a:srgbClr val="005D9B"/>
                </a:solidFill>
                <a:latin typeface="Trebuchet MS" panose="020B0603020202020204" pitchFamily="34" charset="0"/>
              </a:rPr>
              <a:t/>
            </a:r>
            <a:br>
              <a:rPr lang="ru-RU" sz="3600" dirty="0">
                <a:solidFill>
                  <a:srgbClr val="005D9B"/>
                </a:solidFill>
                <a:latin typeface="Trebuchet MS" panose="020B0603020202020204" pitchFamily="34" charset="0"/>
              </a:rPr>
            </a:b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</a:rPr>
              <a:t>её интеллектуальный и творческий 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потенциал</a:t>
            </a:r>
            <a:b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</a:br>
            <a:r>
              <a:rPr lang="ru-RU" sz="3600" dirty="0">
                <a:solidFill>
                  <a:srgbClr val="005D9B"/>
                </a:solidFill>
                <a:latin typeface="Trebuchet MS" panose="020B0603020202020204" pitchFamily="34" charset="0"/>
              </a:rPr>
              <a:t/>
            </a:r>
            <a:br>
              <a:rPr lang="ru-RU" sz="3600" dirty="0">
                <a:solidFill>
                  <a:srgbClr val="005D9B"/>
                </a:solidFill>
                <a:latin typeface="Trebuchet MS" panose="020B0603020202020204" pitchFamily="34" charset="0"/>
              </a:rPr>
            </a:br>
            <a:r>
              <a:rPr lang="ru-RU" sz="3600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/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Р</a:t>
            </a: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</a:rPr>
              <a:t>. Н. </a:t>
            </a:r>
            <a:r>
              <a:rPr lang="ru-RU" sz="3600" b="1" dirty="0" err="1" smtClean="0">
                <a:solidFill>
                  <a:srgbClr val="005D9B"/>
                </a:solidFill>
                <a:latin typeface="Trebuchet MS" panose="020B0603020202020204" pitchFamily="34" charset="0"/>
              </a:rPr>
              <a:t>Бунеев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/</a:t>
            </a:r>
            <a:r>
              <a:rPr lang="ru-RU" sz="3600" dirty="0">
                <a:solidFill>
                  <a:srgbClr val="005D9B"/>
                </a:solidFill>
                <a:latin typeface="Trebuchet MS" panose="020B0603020202020204" pitchFamily="34" charset="0"/>
              </a:rPr>
              <a:t/>
            </a:r>
            <a:br>
              <a:rPr lang="ru-RU" sz="3600" dirty="0">
                <a:solidFill>
                  <a:srgbClr val="005D9B"/>
                </a:solidFill>
                <a:latin typeface="Trebuchet MS" panose="020B0603020202020204" pitchFamily="34" charset="0"/>
              </a:rPr>
            </a:br>
            <a:endParaRPr lang="ru-RU" sz="36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558239" y="1825625"/>
            <a:ext cx="279961" cy="2239299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/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39" y="812800"/>
            <a:ext cx="6155267" cy="53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06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199" y="491066"/>
            <a:ext cx="11700933" cy="18663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III Всероссийский он-</a:t>
            </a:r>
            <a:r>
              <a:rPr lang="ru-RU" sz="3600" b="1" dirty="0" err="1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лайн</a:t>
            </a: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 конкурс выставка робототехнического творчества детей и молодежи 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«</a:t>
            </a:r>
            <a:r>
              <a:rPr lang="ru-RU" sz="3600" b="1" dirty="0" err="1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RoboФорум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»</a:t>
            </a:r>
            <a:r>
              <a:rPr lang="ru-RU" sz="4000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/>
            </a:r>
            <a:br>
              <a:rPr lang="ru-RU" sz="4000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</a:br>
            <a:endParaRPr lang="ru-RU" sz="4000" dirty="0">
              <a:solidFill>
                <a:srgbClr val="005D9B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34376"/>
            <a:ext cx="5687484" cy="39425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8516" y="2428868"/>
            <a:ext cx="475879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Trebuchet MS" panose="020B0603020202020204" pitchFamily="34" charset="0"/>
                <a:cs typeface="Arial" pitchFamily="34" charset="0"/>
              </a:rPr>
              <a:t>Котов Данил и </a:t>
            </a:r>
            <a:r>
              <a:rPr lang="ru-RU" sz="2800" dirty="0" err="1">
                <a:solidFill>
                  <a:schemeClr val="accent1"/>
                </a:solidFill>
                <a:latin typeface="Trebuchet MS" panose="020B0603020202020204" pitchFamily="34" charset="0"/>
                <a:cs typeface="Arial" pitchFamily="34" charset="0"/>
              </a:rPr>
              <a:t>Мартынчук</a:t>
            </a:r>
            <a:r>
              <a:rPr lang="ru-RU" sz="2800" dirty="0">
                <a:solidFill>
                  <a:schemeClr val="accent1"/>
                </a:solidFill>
                <a:latin typeface="Trebuchet MS" panose="020B0603020202020204" pitchFamily="34" charset="0"/>
                <a:cs typeface="Arial" pitchFamily="34" charset="0"/>
              </a:rPr>
              <a:t> Елисей, приняли участие в направлении «Охрана окружающей среды» с творческим проектом «Робот-сборщик пластиковых крышек</a:t>
            </a:r>
            <a:r>
              <a:rPr lang="ru-RU" sz="2800" dirty="0" smtClean="0">
                <a:solidFill>
                  <a:schemeClr val="accent1"/>
                </a:solidFill>
                <a:latin typeface="Trebuchet MS" panose="020B0603020202020204" pitchFamily="34" charset="0"/>
                <a:cs typeface="Arial" pitchFamily="34" charset="0"/>
              </a:rPr>
              <a:t>»</a:t>
            </a:r>
            <a:endParaRPr lang="ru-RU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16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267" y="571480"/>
            <a:ext cx="11328400" cy="150019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Участие в онлайн - форуме «Гены и геномы» 9-11 классы. 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Фонд </a:t>
            </a: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развития Физтех-школ МФТИ </a:t>
            </a:r>
            <a:b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</a:br>
            <a:endParaRPr lang="ru-RU" sz="3600" b="1" dirty="0">
              <a:solidFill>
                <a:srgbClr val="005D9B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38942" y="1600201"/>
            <a:ext cx="347185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0" y="2143116"/>
            <a:ext cx="2928958" cy="207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48" y="3143249"/>
            <a:ext cx="3143272" cy="216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4166" y="4429133"/>
            <a:ext cx="2882116" cy="203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1752" y="2214555"/>
            <a:ext cx="2928958" cy="201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1818" y="3214686"/>
            <a:ext cx="2971488" cy="21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1885" y="4357694"/>
            <a:ext cx="2786081" cy="19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0922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04" y="1528824"/>
            <a:ext cx="5770440" cy="5171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867" y="428605"/>
            <a:ext cx="113453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Всероссийский профессиональный конкурс «Флагманы образования. Школы»</a:t>
            </a:r>
            <a:endParaRPr lang="ru-RU" sz="3600" dirty="0">
              <a:solidFill>
                <a:srgbClr val="005D9B"/>
              </a:solidFill>
              <a:latin typeface="Trebuchet MS" panose="020B0603020202020204" pitchFamily="34" charset="0"/>
              <a:cs typeface="Arial" pitchFamily="34" charset="0"/>
            </a:endParaRPr>
          </a:p>
          <a:p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9" y="4572007"/>
            <a:ext cx="3708375" cy="1236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618" y="2029043"/>
            <a:ext cx="2582849" cy="201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0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333" y="5277627"/>
            <a:ext cx="2682472" cy="1511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76" y="2176699"/>
            <a:ext cx="9609660" cy="3225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018" y="256117"/>
            <a:ext cx="10698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ПОБЕДИТЕЛЬ КОНКУРСА ГРАНТОВ ГУБЕРНАТОРА </a:t>
            </a:r>
          </a:p>
          <a:p>
            <a:pPr algn="ctr"/>
            <a:r>
              <a:rPr lang="ru-RU" sz="3600" dirty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ХАНТЫ-МАНСИЙСКОГО АВТОНОМНОГО ОКРУГА – ЮГРЫ</a:t>
            </a:r>
          </a:p>
        </p:txBody>
      </p:sp>
    </p:spTree>
    <p:extLst>
      <p:ext uri="{BB962C8B-B14F-4D97-AF65-F5344CB8AC3E}">
        <p14:creationId xmlns:p14="http://schemas.microsoft.com/office/powerpoint/2010/main" val="289306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Всероссийская </a:t>
            </a:r>
            <a:r>
              <a:rPr lang="ru-RU" sz="3600" b="1" dirty="0" err="1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метапредметная</a:t>
            </a: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 олимпиада 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«Команда </a:t>
            </a: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большой 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страны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»</a:t>
            </a:r>
            <a:endParaRPr lang="ru-RU" sz="3600" b="1" dirty="0">
              <a:solidFill>
                <a:srgbClr val="005D9B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2289" name="Picture 1" descr="C:\Users\1\Downloads\Дипломы_Метапредметная олимпиада_ХМАО-Югра (1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135" y="1639495"/>
            <a:ext cx="3473109" cy="4912219"/>
          </a:xfrm>
          <a:prstGeom prst="rect">
            <a:avLst/>
          </a:prstGeom>
          <a:noFill/>
        </p:spPr>
      </p:pic>
      <p:pic>
        <p:nvPicPr>
          <p:cNvPr id="9" name="Содержимое 8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8587" y="1690688"/>
            <a:ext cx="3496664" cy="2326776"/>
          </a:xfrm>
        </p:spPr>
      </p:pic>
      <p:pic>
        <p:nvPicPr>
          <p:cNvPr id="10" name="Рисунок 9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5973" y="4129662"/>
            <a:ext cx="3328053" cy="221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38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VII Югорский </a:t>
            </a:r>
            <a:r>
              <a:rPr lang="ru-RU" sz="3600" b="1" dirty="0" err="1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хакатон</a:t>
            </a: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«</a:t>
            </a:r>
            <a:r>
              <a:rPr lang="ru-RU" sz="3600" b="1" dirty="0" err="1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Хантатон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 2022»</a:t>
            </a:r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 - марафон для </a:t>
            </a:r>
            <a:r>
              <a:rPr lang="ru-RU" sz="36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IT-специалистов</a:t>
            </a:r>
            <a:endParaRPr lang="ru-RU" sz="3600" b="1" dirty="0">
              <a:solidFill>
                <a:srgbClr val="005D9B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4" name="Содержимое 3" descr="06l_Ny5Q_2Q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034" y="2029563"/>
            <a:ext cx="4431054" cy="4419238"/>
          </a:xfrm>
        </p:spPr>
      </p:pic>
      <p:pic>
        <p:nvPicPr>
          <p:cNvPr id="5" name="Рисунок 4" descr="I5FsMVMSN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7" y="1984361"/>
            <a:ext cx="4439859" cy="44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0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850" y="1632180"/>
            <a:ext cx="6537448" cy="518939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59669" y="2592344"/>
            <a:ext cx="3384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https://okttalsch7.86.i-schools.ru/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4" y="2347552"/>
            <a:ext cx="762000" cy="685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9" y="3476132"/>
            <a:ext cx="800100" cy="6191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54" y="4538037"/>
            <a:ext cx="819150" cy="685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64358" y="431851"/>
            <a:ext cx="7618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ГОТОВЫ К </a:t>
            </a:r>
            <a:r>
              <a:rPr lang="ru-RU" sz="3600" b="1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СОТРУДНИЧЕСТВУ </a:t>
            </a:r>
            <a:endParaRPr lang="ru-RU" sz="3600" b="1" smtClean="0">
              <a:solidFill>
                <a:srgbClr val="005D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smtClean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И </a:t>
            </a:r>
            <a:r>
              <a:rPr lang="ru-RU" sz="3600" b="1" dirty="0">
                <a:solidFill>
                  <a:srgbClr val="005D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НОВЫМ КОНТАКТАМ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9669" y="3672880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rubakova76@mail.ru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59669" y="475341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8 982 565 5632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36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1224866" y="6653385"/>
            <a:ext cx="818812" cy="51218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0276" y="1903325"/>
            <a:ext cx="4239492" cy="28103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70" y="365125"/>
            <a:ext cx="8504594" cy="6187916"/>
          </a:xfrm>
          <a:prstGeom prst="rect">
            <a:avLst/>
          </a:prstGeom>
        </p:spPr>
      </p:pic>
      <p:pic>
        <p:nvPicPr>
          <p:cNvPr id="5" name="Picture 5" descr="https://www.minobrkchr.ru/upload/iblock/13a/13af25220da93ff5942a5506cd83ab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344" y="29965"/>
            <a:ext cx="3443182" cy="1152128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802" y="152487"/>
            <a:ext cx="2238876" cy="17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93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https://www.minobrkchr.ru/upload/iblock/13a/13af25220da93ff5942a5506cd83ab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4907" y="296962"/>
            <a:ext cx="4237095" cy="141778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35" y="1824873"/>
            <a:ext cx="4528758" cy="4236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002" y="2047391"/>
            <a:ext cx="4621798" cy="4130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9685" y="404661"/>
            <a:ext cx="1786292" cy="139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14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Творческая мастерская </a:t>
            </a:r>
            <a:b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</a:br>
            <a:r>
              <a:rPr lang="ru-RU" sz="40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«Создание моделей клеток</a:t>
            </a:r>
            <a:r>
              <a:rPr lang="ru-RU" sz="40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»</a:t>
            </a:r>
            <a:endParaRPr lang="ru-RU" sz="4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 flipV="1">
            <a:off x="11353800" y="7514704"/>
            <a:ext cx="259080" cy="13270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42" y="1825625"/>
            <a:ext cx="6486358" cy="486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2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9" y="2113623"/>
            <a:ext cx="2071702" cy="2604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134" y="2153283"/>
            <a:ext cx="3529890" cy="1182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238" y="5062153"/>
            <a:ext cx="1786283" cy="13961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24034" y="214291"/>
            <a:ext cx="79296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Изучение строения и процессов жизнедеятельности живых организмов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5242" y="3097988"/>
            <a:ext cx="4480358" cy="336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85587" y="3799003"/>
            <a:ext cx="2277741" cy="265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8465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0529" y="723207"/>
            <a:ext cx="8229600" cy="44599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005D9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rgbClr val="005D9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5D9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Направления: </a:t>
            </a:r>
            <a:r>
              <a:rPr lang="ru-RU" sz="2800" b="1" dirty="0">
                <a:solidFill>
                  <a:srgbClr val="005D9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«Биология», «Химия», «Физика», «Информатика», «Экология» представлены курсами:</a:t>
            </a:r>
            <a:r>
              <a:rPr lang="ru-RU" sz="2800" b="1" dirty="0">
                <a:solidFill>
                  <a:srgbClr val="005D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005D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1584" y="1092336"/>
            <a:ext cx="7704856" cy="5624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endParaRPr lang="ru-RU" sz="240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endParaRPr lang="ru-RU" sz="240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«Юный физик» - 7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классы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«Юный химик» -8-9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классы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«Юный биолог» - 5-6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классы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«Практическая биология» - 7-11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классы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Зеленая планета» - 5-6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классы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«Практическая физика» 9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классы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Мир химии»-10-11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классы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«Я сдам ЕГЭ» - 10-11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классы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Код Да Винтик» -7-8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классы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Кодология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- 10-11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классы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«Инженеры будущего» - 3-4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классы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Школьное лесничество «Родник»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- 7,10 классы</a:t>
            </a:r>
            <a:endParaRPr lang="ru-RU" sz="2400" dirty="0">
              <a:solidFill>
                <a:srgbClr val="005D9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50" y="2175262"/>
            <a:ext cx="1786283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0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267" y="0"/>
            <a:ext cx="10854266" cy="292893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Проведение лабораторных работ «</a:t>
            </a:r>
            <a:r>
              <a:rPr lang="ru-RU" sz="3200" b="1" dirty="0" err="1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Универсалиум</a:t>
            </a:r>
            <a:r>
              <a:rPr lang="ru-RU" sz="32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» </a:t>
            </a:r>
            <a:r>
              <a:rPr lang="ru-RU" sz="32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в </a:t>
            </a:r>
            <a:r>
              <a:rPr lang="ru-RU" sz="3200" b="1" dirty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честь 310-летия со дня рождения великого ученого М.В. </a:t>
            </a:r>
            <a:r>
              <a:rPr lang="ru-RU" sz="3200" b="1" dirty="0" smtClean="0">
                <a:solidFill>
                  <a:srgbClr val="005D9B"/>
                </a:solidFill>
                <a:latin typeface="Trebuchet MS" panose="020B0603020202020204" pitchFamily="34" charset="0"/>
                <a:cs typeface="Arial" pitchFamily="34" charset="0"/>
              </a:rPr>
              <a:t>Ломоносова</a:t>
            </a:r>
            <a:endParaRPr lang="ru-RU" sz="4000" b="1" dirty="0">
              <a:solidFill>
                <a:srgbClr val="005D9B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" y="2236408"/>
            <a:ext cx="3285066" cy="438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73" y="2287212"/>
            <a:ext cx="3208860" cy="427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67592" y="3217333"/>
            <a:ext cx="2946548" cy="23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453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7402</TotalTime>
  <Words>556</Words>
  <Application>Microsoft Office PowerPoint</Application>
  <PresentationFormat>Широкоэкранный</PresentationFormat>
  <Paragraphs>119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Trebuchet MS</vt:lpstr>
      <vt:lpstr>Тема Office</vt:lpstr>
      <vt:lpstr>Августовское совещание работников образования Октябрьского района</vt:lpstr>
      <vt:lpstr>Августовское совещание работников образования Октябрьского района</vt:lpstr>
      <vt:lpstr>Если дети - национальное достояние любой страны, то одарённые дети -  её интеллектуальный и творческий потенциал  /Р. Н. Бунеев/ </vt:lpstr>
      <vt:lpstr>Презентация PowerPoint</vt:lpstr>
      <vt:lpstr>Презентация PowerPoint</vt:lpstr>
      <vt:lpstr>Творческая мастерская  «Создание моделей клеток»</vt:lpstr>
      <vt:lpstr>Презентация PowerPoint</vt:lpstr>
      <vt:lpstr> Направления: «Биология», «Химия», «Физика», «Информатика», «Экология» представлены курсами:  </vt:lpstr>
      <vt:lpstr>Проведение лабораторных работ «Универсалиум»  в честь 310-летия со дня рождения великого ученого М.В. Ломоносова</vt:lpstr>
      <vt:lpstr>Презентация PowerPoint</vt:lpstr>
      <vt:lpstr>Презентация PowerPoint</vt:lpstr>
      <vt:lpstr>Проекты: «Создание научно-популярный игры», «Кусто, у нас проблемы»</vt:lpstr>
      <vt:lpstr>Подготовка микропрепаратов клеток</vt:lpstr>
      <vt:lpstr> Тематическая образовательная смена «Естественные науки: биология и экология»   г. Ханты-Мансийске на базе «Югорского государственного университета»  </vt:lpstr>
      <vt:lpstr>Презентация PowerPoint</vt:lpstr>
      <vt:lpstr>Презентация PowerPoint</vt:lpstr>
      <vt:lpstr>День открытых дверей в  Центре «Точка роста»</vt:lpstr>
      <vt:lpstr>Презентация PowerPoint</vt:lpstr>
      <vt:lpstr>Результаты Всероссийской олимпиады школьников за три года </vt:lpstr>
      <vt:lpstr>Участники регионального этапа Всероссийской олимпиады школьников </vt:lpstr>
      <vt:lpstr>Презентация PowerPoint</vt:lpstr>
      <vt:lpstr>Конкурс эко-комиксов «Правила поведения  на природе» </vt:lpstr>
      <vt:lpstr>Летняя профильная физико-математическая школа - 2022</vt:lpstr>
      <vt:lpstr>Образовательный центр «Сириус»</vt:lpstr>
      <vt:lpstr>Участие в муниципальном конкурсе «Экологические листовки»</vt:lpstr>
      <vt:lpstr>Участие в муниципальном конкурсе «Экологические листовки»</vt:lpstr>
      <vt:lpstr>Презентация PowerPoint</vt:lpstr>
      <vt:lpstr>Презентация PowerPoint</vt:lpstr>
      <vt:lpstr>III Всероссийский онлайн конкурс выставка робототехнического творчества детей и молодежи «RoboФорум» </vt:lpstr>
      <vt:lpstr>III Всероссийский он-лайн конкурс выставка робототехнического творчества детей и молодежи «RoboФорум» </vt:lpstr>
      <vt:lpstr>Участие в онлайн - форуме «Гены и геномы» 9-11 классы. Фонд развития Физтех-школ МФТИ  </vt:lpstr>
      <vt:lpstr>Презентация PowerPoint</vt:lpstr>
      <vt:lpstr>Презентация PowerPoint</vt:lpstr>
      <vt:lpstr>Всероссийская метапредметная олимпиада «Команда большой страны»</vt:lpstr>
      <vt:lpstr> VII Югорский хакатон «Хантатон 2022» - марафон для IT-специалистов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Ботова Анна Викторовна</dc:creator>
  <cp:lastModifiedBy>PONAA</cp:lastModifiedBy>
  <cp:revision>183</cp:revision>
  <cp:lastPrinted>2023-07-12T12:50:19Z</cp:lastPrinted>
  <dcterms:created xsi:type="dcterms:W3CDTF">2023-03-23T08:12:55Z</dcterms:created>
  <dcterms:modified xsi:type="dcterms:W3CDTF">2023-08-16T11:32:46Z</dcterms:modified>
</cp:coreProperties>
</file>